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c998aa6d-1e49-16b1-108f-9fb6444d4e59}">
          <p14:sldIdLst>
            <p14:sldId id="256"/>
            <p14:sldId id="257"/>
            <p14:sldId id="258"/>
          </p14:sldIdLst>
        </p14:section>
        <p14:section name="The app" id="{c4755463-1a44-40e1-8b43-5fc2cda060dc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Brief and impact" id="{a16380d8-cf35-420b-9073-74e84d28d19d}">
          <p14:sldIdLst>
            <p14:sldId id="268"/>
            <p14:sldId id="269"/>
          </p14:sldIdLst>
        </p14:section>
        <p14:section name="Market" id="{8daf1296-2b8f-1a62-598b-cf63edb44a0f}">
          <p14:sldIdLst>
            <p14:sldId id="270"/>
          </p14:sldIdLst>
        </p14:section>
        <p14:section name="Next" id="{e880b8c0-e0f8-3d42-aba2-0c9fbd8fbe73}">
          <p14:sldIdLst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Opening. Type a topic, get slides, and tap "I don't get this" wherever you are lost to get a cited explanation on that slide. Everything shown is a working prototype with sample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problems come from the invention-sprint brief. The 700,000 of 2 million figure is from the NUC via Nairametrics, September 2024. The rest is our framing and still needs checking with students.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DataReportal Digital 2026 Nigeria (late 2025). The 600 naira per GB figure is the team's own estimate and needs a citation before submission.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whole product. Create a deck, read it as full-screen landscape slides, and when something does not make sense, ask on that exact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deck takes a topic. Sources are shown before building. Reading can start while the rest of the deck arrives. Upload notes and Use my course are buttons in the prototype; text extraction is not built.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Learn tab leads with the deck you were reading and a large Resume button. New deck is one button at the top. Opening a deck shows its slides and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a deck turns the phone to landscape and fills the screen, so a slide reads like a lecture slide. All controls sit in one slim bar under the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side page opens over the right of the slide, so the slide stays visible. Level 2 goes deeper. Kept side pages come back in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slide has a short narration, spoken with the phone's built-in voice, so it adds no audio download. Audio supports readable text; it does not replace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is five questions with an explanation after each. It is offered at the end of a deck and from Review, and is always optional.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turns the side pages the learner opened into recall cards. A finished review or quiz counts as an active day for the weekly goal.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streak is weekly: three days a week by default. Deliberate, so students who cannot study every day are not pushed out. A profile is optional and uses an email and a six-digit code, with no password.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of the brief's constraints and what the design does about it. Sources and multilingual are the most unfinished: the sourcing pipeline is not built and translation needs native-speaker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clear that these are things to test, not results. The main danger is a confident wrong explanation, so source checking matters more than any feature.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Techloy on Edukoya (27 Feb 2025) and TechCabal on uLesson pricing. The business model is a proposal, not tested.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Honest status. The hard, valuable work is the generation and source-checking pipeline; the prototype proves the experience, not the content quality.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ask: agree a first pilot subject and a lecturer, and fund the source-checking effort for one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468880"/>
            <a:ext cx="1005840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1"/>
                </a:solidFill>
                <a:latin typeface="Sora" pitchFamily="34" charset="0"/>
                <a:ea typeface="Sora" pitchFamily="34" charset="-122"/>
                <a:cs typeface="Sora" pitchFamily="34" charset="-120"/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4343400"/>
            <a:ext cx="91440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C9D8EA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965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accent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tap  “I don’t get this”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822960" y="2468880"/>
            <a:ext cx="10058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Learn it step by step, and get unstuck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822960" y="434340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C9D8EA"/>
                </a:solidFill>
              </a:rPr>
              <a:t>Learned: a visual, slide-based learning app for Nigerian university and polytechnic students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PROBLEM · 1 OF 2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Students have material, but not a way to use it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15087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Three problems the brief names, as they show up for a student in a technical course:</a:t>
            </a:r>
            <a:endParaRPr lang="en-US" sz="1600" dirty="0"/>
          </a:p>
        </p:txBody>
      </p:sp>
      <p:sp>
        <p:nvSpPr>
          <p:cNvPr id="6" name="Problem 1"/>
          <p:cNvSpPr/>
          <p:nvPr/>
        </p:nvSpPr>
        <p:spPr>
          <a:xfrm>
            <a:off x="640080" y="2057400"/>
            <a:ext cx="34747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914400" y="22402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1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0632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Finding resources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61188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Notes, handouts, videos and chat groups. No easy way to tell which explanation is right, or where it came from.</a:t>
            </a:r>
            <a:endParaRPr lang="en-US" sz="1400" dirty="0"/>
          </a:p>
        </p:txBody>
      </p:sp>
      <p:sp>
        <p:nvSpPr>
          <p:cNvPr id="10" name="Problem 2"/>
          <p:cNvSpPr/>
          <p:nvPr/>
        </p:nvSpPr>
        <p:spPr>
          <a:xfrm>
            <a:off x="4343400" y="2057400"/>
            <a:ext cx="34747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17720" y="22402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</a:t>
            </a:r>
            <a:endParaRPr lang="en-US" sz="4000" dirty="0"/>
          </a:p>
        </p:txBody>
      </p:sp>
      <p:sp>
        <p:nvSpPr>
          <p:cNvPr id="12" name="Text 9"/>
          <p:cNvSpPr txBox="1"/>
          <p:nvPr/>
        </p:nvSpPr>
        <p:spPr>
          <a:xfrm>
            <a:off x="4617720" y="30632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Staying engaged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617720" y="361188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Long PDFs and hour-long videos are hard to finish on a small phone and a small data budget. People drop off at the first confusing step.</a:t>
            </a:r>
            <a:endParaRPr lang="en-US" sz="1400" dirty="0"/>
          </a:p>
        </p:txBody>
      </p:sp>
      <p:sp>
        <p:nvSpPr>
          <p:cNvPr id="14" name="Problem 3"/>
          <p:cNvSpPr/>
          <p:nvPr/>
        </p:nvSpPr>
        <p:spPr>
          <a:xfrm>
            <a:off x="8046720" y="2057400"/>
            <a:ext cx="34747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321040" y="22402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3</a:t>
            </a:r>
            <a:endParaRPr lang="en-US" sz="40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30632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Getting guidance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8321040" y="361188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student stuck at 10 pm has nobody to ask. The NUC says universities admit about 700,000 of roughly 2 million applicants a year.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PROBLEM · 2 OF 2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audience is online, on phones, and watching data</a:t>
            </a:r>
            <a:endParaRPr lang="en-US" sz="2800" dirty="0"/>
          </a:p>
        </p:txBody>
      </p:sp>
      <p:sp>
        <p:nvSpPr>
          <p:cNvPr id="5" name="Stat 0"/>
          <p:cNvSpPr/>
          <p:nvPr/>
        </p:nvSpPr>
        <p:spPr>
          <a:xfrm>
            <a:off x="640080" y="1737360"/>
            <a:ext cx="3474720" cy="3017520"/>
          </a:xfrm>
          <a:prstGeom prst="roundRect">
            <a:avLst>
              <a:gd name="adj" fmla="val 3030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914400" y="192024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109M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06324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Nigerians online at the end of 2025, 45.5% of the population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4206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DataReportal, Digital 2026</a:t>
            </a:r>
            <a:endParaRPr lang="en-US" sz="1200" dirty="0"/>
          </a:p>
        </p:txBody>
      </p:sp>
      <p:sp>
        <p:nvSpPr>
          <p:cNvPr id="9" name="Stat 1"/>
          <p:cNvSpPr/>
          <p:nvPr/>
        </p:nvSpPr>
        <p:spPr>
          <a:xfrm>
            <a:off x="4343400" y="1737360"/>
            <a:ext cx="3474720" cy="3017520"/>
          </a:xfrm>
          <a:prstGeom prst="roundRect">
            <a:avLst>
              <a:gd name="adj" fmla="val 3030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617720" y="192024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165M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4617720" y="306324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mobile connections, so the phone is the main device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617720" y="4206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DataReportal, Digital 2026</a:t>
            </a:r>
            <a:endParaRPr lang="en-US" sz="1200" dirty="0"/>
          </a:p>
        </p:txBody>
      </p:sp>
      <p:sp>
        <p:nvSpPr>
          <p:cNvPr id="13" name="Stat 2"/>
          <p:cNvSpPr/>
          <p:nvPr/>
        </p:nvSpPr>
        <p:spPr>
          <a:xfrm>
            <a:off x="8046720" y="1737360"/>
            <a:ext cx="3474720" cy="3017520"/>
          </a:xfrm>
          <a:prstGeom prst="roundRect">
            <a:avLst>
              <a:gd name="adj" fmla="val 3030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192024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₦600</a:t>
            </a:r>
            <a:endParaRPr lang="en-US" sz="54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06324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about the price of 1 GB of mobile data, and students pay it per megabyte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4206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Team estimate, 2026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640080" y="52578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So the design rule is text and diagrams, not video, with a shell that works offline.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1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Topic in, slides out, tap where you are lost</a:t>
            </a:r>
            <a:endParaRPr lang="en-US" sz="2800" dirty="0"/>
          </a:p>
        </p:txBody>
      </p:sp>
      <p:sp>
        <p:nvSpPr>
          <p:cNvPr id="5" name="Note 1  Create"/>
          <p:cNvSpPr/>
          <p:nvPr/>
        </p:nvSpPr>
        <p:spPr>
          <a:xfrm>
            <a:off x="640080" y="1691640"/>
            <a:ext cx="420624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  Create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Type a topic, or use your own notes.</a:t>
            </a:r>
            <a:endParaRPr lang="en-US" sz="1300" dirty="0"/>
          </a:p>
        </p:txBody>
      </p:sp>
      <p:sp>
        <p:nvSpPr>
          <p:cNvPr id="7" name="Note 2  Learn"/>
          <p:cNvSpPr/>
          <p:nvPr/>
        </p:nvSpPr>
        <p:spPr>
          <a:xfrm>
            <a:off x="640080" y="3063240"/>
            <a:ext cx="420624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315468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2  Learn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Slides like a lecture deck: one idea each, with a diagram.</a:t>
            </a:r>
            <a:endParaRPr lang="en-US" sz="1300" dirty="0"/>
          </a:p>
        </p:txBody>
      </p:sp>
      <p:sp>
        <p:nvSpPr>
          <p:cNvPr id="9" name="Note 3  Get unstuck"/>
          <p:cNvSpPr/>
          <p:nvPr/>
        </p:nvSpPr>
        <p:spPr>
          <a:xfrm>
            <a:off x="640080" y="4434840"/>
            <a:ext cx="420624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52628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3  Get unstuck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Tap “I don’t get this” for a cited side page.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Slide4" descr="A slide, opened full screen in landsca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4960" y="2341139"/>
            <a:ext cx="6126480" cy="290724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94960" y="5294101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 slide, opened full screen in landscape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2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Start from a topic, and start reading in seconds</a:t>
            </a:r>
            <a:endParaRPr lang="en-US" sz="2800" dirty="0"/>
          </a:p>
        </p:txBody>
      </p:sp>
      <p:sp>
        <p:nvSpPr>
          <p:cNvPr id="5" name="Note One question"/>
          <p:cNvSpPr/>
          <p:nvPr/>
        </p:nvSpPr>
        <p:spPr>
          <a:xfrm>
            <a:off x="640080" y="1691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One question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What do you want to understand? Rough is fine.</a:t>
            </a:r>
            <a:endParaRPr lang="en-US" sz="1300" dirty="0"/>
          </a:p>
        </p:txBody>
      </p:sp>
      <p:sp>
        <p:nvSpPr>
          <p:cNvPr id="7" name="Note Sources up front"/>
          <p:cNvSpPr/>
          <p:nvPr/>
        </p:nvSpPr>
        <p:spPr>
          <a:xfrm>
            <a:off x="640080" y="2834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Sources up front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Every slide cites IETF RFCs or OpenStax, and you can change that.</a:t>
            </a:r>
            <a:endParaRPr lang="en-US" sz="1300" dirty="0"/>
          </a:p>
        </p:txBody>
      </p:sp>
      <p:sp>
        <p:nvSpPr>
          <p:cNvPr id="9" name="Note Start reading early"/>
          <p:cNvSpPr/>
          <p:nvPr/>
        </p:nvSpPr>
        <p:spPr>
          <a:xfrm>
            <a:off x="640080" y="3977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Start reading early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first slides arrive first. The deck saves offline when done.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NewDeck" descr="New de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4135" y="1828800"/>
            <a:ext cx="1952625" cy="41148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22695" y="6016752"/>
            <a:ext cx="21355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New deck</a:t>
            </a:r>
            <a:endParaRPr lang="en-US" sz="1200" dirty="0"/>
          </a:p>
        </p:txBody>
      </p:sp>
      <p:pic>
        <p:nvPicPr>
          <p:cNvPr id="14" name="Screen Building" descr="Building your dec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0" y="1828800"/>
            <a:ext cx="1952625" cy="4114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458200" y="6016752"/>
            <a:ext cx="21355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Building your deck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3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Learn: resume first, then your decks</a:t>
            </a:r>
            <a:endParaRPr lang="en-US" sz="2800" dirty="0"/>
          </a:p>
        </p:txBody>
      </p:sp>
      <p:sp>
        <p:nvSpPr>
          <p:cNvPr id="5" name="Note Resume"/>
          <p:cNvSpPr/>
          <p:nvPr/>
        </p:nvSpPr>
        <p:spPr>
          <a:xfrm>
            <a:off x="640080" y="1691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Resume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One tap back to the slide where you stopped.</a:t>
            </a:r>
            <a:endParaRPr lang="en-US" sz="1300" dirty="0"/>
          </a:p>
        </p:txBody>
      </p:sp>
      <p:sp>
        <p:nvSpPr>
          <p:cNvPr id="7" name="Note Your decks"/>
          <p:cNvSpPr/>
          <p:nvPr/>
        </p:nvSpPr>
        <p:spPr>
          <a:xfrm>
            <a:off x="640080" y="2834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Your decks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Progress on each, and which work offline.</a:t>
            </a:r>
            <a:endParaRPr lang="en-US" sz="1300" dirty="0"/>
          </a:p>
        </p:txBody>
      </p:sp>
      <p:sp>
        <p:nvSpPr>
          <p:cNvPr id="9" name="Note Deck page"/>
          <p:cNvSpPr/>
          <p:nvPr/>
        </p:nvSpPr>
        <p:spPr>
          <a:xfrm>
            <a:off x="640080" y="3977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Deck page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Slide list, side-page markers and all sources.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Learn" descr="Lear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4135" y="1828800"/>
            <a:ext cx="1952625" cy="41148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22695" y="6016752"/>
            <a:ext cx="21355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Learn</a:t>
            </a:r>
            <a:endParaRPr lang="en-US" sz="1200" dirty="0"/>
          </a:p>
        </p:txBody>
      </p:sp>
      <p:pic>
        <p:nvPicPr>
          <p:cNvPr id="14" name="Screen Deck" descr="A dec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0" y="1828800"/>
            <a:ext cx="1952625" cy="4114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458200" y="6016752"/>
            <a:ext cx="21355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 deck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4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Decks open full screen, as landscape slides</a:t>
            </a:r>
            <a:endParaRPr lang="en-US" sz="2800" dirty="0"/>
          </a:p>
        </p:txBody>
      </p:sp>
      <p:sp>
        <p:nvSpPr>
          <p:cNvPr id="5" name="Note Full screen, landscape"/>
          <p:cNvSpPr/>
          <p:nvPr/>
        </p:nvSpPr>
        <p:spPr>
          <a:xfrm>
            <a:off x="640080" y="1691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Full screen, landscape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deck opens like a presentation, with one idea per slide.</a:t>
            </a:r>
            <a:endParaRPr lang="en-US" sz="1300" dirty="0"/>
          </a:p>
        </p:txBody>
      </p:sp>
      <p:sp>
        <p:nvSpPr>
          <p:cNvPr id="7" name="Note One slim control bar"/>
          <p:cNvSpPr/>
          <p:nvPr/>
        </p:nvSpPr>
        <p:spPr>
          <a:xfrm>
            <a:off x="640080" y="2834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One slim control bar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Close, progress, “I don’t get this”, listen, back and next.</a:t>
            </a:r>
            <a:endParaRPr lang="en-US" sz="1300" dirty="0"/>
          </a:p>
        </p:txBody>
      </p:sp>
      <p:sp>
        <p:nvSpPr>
          <p:cNvPr id="9" name="Note Works on any phone"/>
          <p:cNvSpPr/>
          <p:nvPr/>
        </p:nvSpPr>
        <p:spPr>
          <a:xfrm>
            <a:off x="640080" y="3977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Works on any phone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Held upright, the slide is turned to fill the screen.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Slide3" descr="Slide 3: one message, four lay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9443" y="1828800"/>
            <a:ext cx="3757515" cy="178308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579443" y="3657600"/>
            <a:ext cx="37575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Slide 3: one message, four layers</a:t>
            </a:r>
            <a:endParaRPr lang="en-US" sz="1200" dirty="0"/>
          </a:p>
        </p:txBody>
      </p:sp>
      <p:pic>
        <p:nvPicPr>
          <p:cNvPr id="14" name="Screen Slide6" descr="Slide 6: HTTP and HTTP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443" y="3977640"/>
            <a:ext cx="3757515" cy="17830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579443" y="5806440"/>
            <a:ext cx="37575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Slide 6: HTTP and HTTPS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5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Get unstuck with a side page</a:t>
            </a:r>
            <a:endParaRPr lang="en-US" sz="2800" dirty="0"/>
          </a:p>
        </p:txBody>
      </p:sp>
      <p:sp>
        <p:nvSpPr>
          <p:cNvPr id="5" name="Note “I don’t get this”"/>
          <p:cNvSpPr/>
          <p:nvPr/>
        </p:nvSpPr>
        <p:spPr>
          <a:xfrm>
            <a:off x="640080" y="1691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“I don’t get this”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Opens an explanation attached to that exact slide, with its source.</a:t>
            </a:r>
            <a:endParaRPr lang="en-US" sz="1300" dirty="0"/>
          </a:p>
        </p:txBody>
      </p:sp>
      <p:sp>
        <p:nvSpPr>
          <p:cNvPr id="7" name="Note Go deeper"/>
          <p:cNvSpPr/>
          <p:nvPr/>
        </p:nvSpPr>
        <p:spPr>
          <a:xfrm>
            <a:off x="640080" y="2834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Go deeper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Level 2 gives a second explanation. It is the last level.</a:t>
            </a:r>
            <a:endParaRPr lang="en-US" sz="1300" dirty="0"/>
          </a:p>
        </p:txBody>
      </p:sp>
      <p:sp>
        <p:nvSpPr>
          <p:cNvPr id="9" name="Note Keep for review"/>
          <p:cNvSpPr/>
          <p:nvPr/>
        </p:nvSpPr>
        <p:spPr>
          <a:xfrm>
            <a:off x="640080" y="3977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Keep for review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Saved on your phone; it comes back in Review.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SideL1" descr="Side page, level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9443" y="1828800"/>
            <a:ext cx="3757515" cy="178308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579443" y="3657600"/>
            <a:ext cx="37575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Side page, level 1</a:t>
            </a:r>
            <a:endParaRPr lang="en-US" sz="1200" dirty="0"/>
          </a:p>
        </p:txBody>
      </p:sp>
      <p:pic>
        <p:nvPicPr>
          <p:cNvPr id="14" name="Screen SideL2" descr="Level 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443" y="3977640"/>
            <a:ext cx="3757515" cy="17830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579443" y="5806440"/>
            <a:ext cx="37575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Level 2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6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Built to be listened to, not only read</a:t>
            </a:r>
            <a:endParaRPr lang="en-US" sz="2800" dirty="0"/>
          </a:p>
        </p:txBody>
      </p:sp>
      <p:sp>
        <p:nvSpPr>
          <p:cNvPr id="5" name="Note Narration on every slide"/>
          <p:cNvSpPr/>
          <p:nvPr/>
        </p:nvSpPr>
        <p:spPr>
          <a:xfrm>
            <a:off x="640080" y="1691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Narration on every slide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Read aloud by the phone’s own voice. Nothing to download.</a:t>
            </a:r>
            <a:endParaRPr lang="en-US" sz="1300" dirty="0"/>
          </a:p>
        </p:txBody>
      </p:sp>
      <p:sp>
        <p:nvSpPr>
          <p:cNvPr id="7" name="Note You set the pace"/>
          <p:cNvSpPr/>
          <p:nvPr/>
        </p:nvSpPr>
        <p:spPr>
          <a:xfrm>
            <a:off x="640080" y="2834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You set the pace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Cycle the speed: 1x, 1.25x, 1.5x, 0.75x.</a:t>
            </a:r>
            <a:endParaRPr lang="en-US" sz="1300" dirty="0"/>
          </a:p>
        </p:txBody>
      </p:sp>
      <p:sp>
        <p:nvSpPr>
          <p:cNvPr id="9" name="Note Text stays"/>
          <p:cNvSpPr/>
          <p:nvPr/>
        </p:nvSpPr>
        <p:spPr>
          <a:xfrm>
            <a:off x="640080" y="3977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Text stays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Audio supports the slide. It never replaces the text.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Listen" descr="Narration on a slid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4960" y="2341139"/>
            <a:ext cx="6126480" cy="290724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94960" y="5294101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Narration on a slide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7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Quizzes that check, never block</a:t>
            </a:r>
            <a:endParaRPr lang="en-US" sz="2800" dirty="0"/>
          </a:p>
        </p:txBody>
      </p:sp>
      <p:sp>
        <p:nvSpPr>
          <p:cNvPr id="5" name="Note End of a deck"/>
          <p:cNvSpPr/>
          <p:nvPr/>
        </p:nvSpPr>
        <p:spPr>
          <a:xfrm>
            <a:off x="640080" y="1691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End of a deck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You are offered the quiz, or you can go back to Learn.</a:t>
            </a:r>
            <a:endParaRPr lang="en-US" sz="1300" dirty="0"/>
          </a:p>
        </p:txBody>
      </p:sp>
      <p:sp>
        <p:nvSpPr>
          <p:cNvPr id="7" name="Note Explained answers"/>
          <p:cNvSpPr/>
          <p:nvPr/>
        </p:nvSpPr>
        <p:spPr>
          <a:xfrm>
            <a:off x="640080" y="2834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Explained answers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Each answer says why, in a line or two.</a:t>
            </a:r>
            <a:endParaRPr lang="en-US" sz="1300" dirty="0"/>
          </a:p>
        </p:txBody>
      </p:sp>
      <p:sp>
        <p:nvSpPr>
          <p:cNvPr id="9" name="Note Always optional"/>
          <p:cNvSpPr/>
          <p:nvPr/>
        </p:nvSpPr>
        <p:spPr>
          <a:xfrm>
            <a:off x="640080" y="3977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Always optional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Skipping never blocks the next deck.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DeckDone" descr="End of a de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6733" y="1828800"/>
            <a:ext cx="1779058" cy="37490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515293" y="5650992"/>
            <a:ext cx="19619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End of a deck</a:t>
            </a:r>
            <a:endParaRPr lang="en-US" sz="1200" dirty="0"/>
          </a:p>
        </p:txBody>
      </p:sp>
      <p:pic>
        <p:nvPicPr>
          <p:cNvPr id="14" name="Screen Quiz" descr="A ques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671" y="1828800"/>
            <a:ext cx="1779058" cy="374904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77231" y="5650992"/>
            <a:ext cx="19619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 question</a:t>
            </a:r>
            <a:endParaRPr lang="en-US" sz="1200" dirty="0"/>
          </a:p>
        </p:txBody>
      </p:sp>
      <p:pic>
        <p:nvPicPr>
          <p:cNvPr id="16" name="Screen QuizPicked" descr="After answeri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609" y="1828800"/>
            <a:ext cx="1779058" cy="374904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439169" y="5650992"/>
            <a:ext cx="19619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After answering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8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Review brings back what you needed help with</a:t>
            </a:r>
            <a:endParaRPr lang="en-US" sz="2800" dirty="0"/>
          </a:p>
        </p:txBody>
      </p:sp>
      <p:sp>
        <p:nvSpPr>
          <p:cNvPr id="5" name="Note Due today"/>
          <p:cNvSpPr/>
          <p:nvPr/>
        </p:nvSpPr>
        <p:spPr>
          <a:xfrm>
            <a:off x="640080" y="1691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Due today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One card from your side pages, with a question to answer first.</a:t>
            </a:r>
            <a:endParaRPr lang="en-US" sz="1300" dirty="0"/>
          </a:p>
        </p:txBody>
      </p:sp>
      <p:sp>
        <p:nvSpPr>
          <p:cNvPr id="7" name="Note Recall, then reveal"/>
          <p:cNvSpPr/>
          <p:nvPr/>
        </p:nvSpPr>
        <p:spPr>
          <a:xfrm>
            <a:off x="640080" y="2834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Recall, then reveal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Try to answer, then show the answer.</a:t>
            </a:r>
            <a:endParaRPr lang="en-US" sz="1300" dirty="0"/>
          </a:p>
        </p:txBody>
      </p:sp>
      <p:sp>
        <p:nvSpPr>
          <p:cNvPr id="9" name="Note Later and quiz"/>
          <p:cNvSpPr/>
          <p:nvPr/>
        </p:nvSpPr>
        <p:spPr>
          <a:xfrm>
            <a:off x="640080" y="3977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Later and quiz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Upcoming cards, and the topic quiz, on one screen.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Review" descr="Try to recal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4135" y="1828800"/>
            <a:ext cx="1952625" cy="41148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22695" y="6016752"/>
            <a:ext cx="21355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Try to recall</a:t>
            </a:r>
            <a:endParaRPr lang="en-US" sz="1200" dirty="0"/>
          </a:p>
        </p:txBody>
      </p:sp>
      <p:pic>
        <p:nvPicPr>
          <p:cNvPr id="14" name="Screen ReviewAnswer" descr="Answer show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0" y="1828800"/>
            <a:ext cx="1952625" cy="4114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458200" y="6016752"/>
            <a:ext cx="21355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Answer shown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APP · 9 OF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weekly goal, simple settings, optional profile</a:t>
            </a:r>
            <a:endParaRPr lang="en-US" sz="2800" dirty="0"/>
          </a:p>
        </p:txBody>
      </p:sp>
      <p:sp>
        <p:nvSpPr>
          <p:cNvPr id="5" name="Note Weekly goal"/>
          <p:cNvSpPr/>
          <p:nvPr/>
        </p:nvSpPr>
        <p:spPr>
          <a:xfrm>
            <a:off x="640080" y="1691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Weekly goal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Two to five days a week. Missed days cost nothing.</a:t>
            </a:r>
            <a:endParaRPr lang="en-US" sz="1300" dirty="0"/>
          </a:p>
        </p:txBody>
      </p:sp>
      <p:sp>
        <p:nvSpPr>
          <p:cNvPr id="7" name="Note Data saver and Wi-Fi only"/>
          <p:cNvSpPr/>
          <p:nvPr/>
        </p:nvSpPr>
        <p:spPr>
          <a:xfrm>
            <a:off x="640080" y="2834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Data saver and Wi-Fi only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Text and diagrams only, and no mobile data spent on decks.</a:t>
            </a:r>
            <a:endParaRPr lang="en-US" sz="1300" dirty="0"/>
          </a:p>
        </p:txBody>
      </p:sp>
      <p:sp>
        <p:nvSpPr>
          <p:cNvPr id="9" name="Note Optional profile"/>
          <p:cNvSpPr/>
          <p:nvPr/>
        </p:nvSpPr>
        <p:spPr>
          <a:xfrm>
            <a:off x="640080" y="3977640"/>
            <a:ext cx="420624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069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Optional profile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Email and a 6-digit code. Learning works without one.</a:t>
            </a:r>
            <a:endParaRPr lang="en-US" sz="1300" dirty="0"/>
          </a:p>
        </p:txBody>
      </p:sp>
      <p:sp>
        <p:nvSpPr>
          <p:cNvPr id="11" name="Panel"/>
          <p:cNvSpPr/>
          <p:nvPr/>
        </p:nvSpPr>
        <p:spPr>
          <a:xfrm>
            <a:off x="5120640" y="1600200"/>
            <a:ext cx="6675120" cy="4663440"/>
          </a:xfrm>
          <a:prstGeom prst="roundRect">
            <a:avLst>
              <a:gd name="adj" fmla="val 1961"/>
            </a:avLst>
          </a:prstGeom>
          <a:solidFill>
            <a:schemeClr val="accent6"/>
          </a:solidFill>
          <a:ln/>
        </p:spPr>
      </p:sp>
      <p:pic>
        <p:nvPicPr>
          <p:cNvPr id="12" name="Screen Me" descr="M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4135" y="1828800"/>
            <a:ext cx="1952625" cy="41148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22695" y="6016752"/>
            <a:ext cx="21355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Me</a:t>
            </a:r>
            <a:endParaRPr lang="en-US" sz="1200" dirty="0"/>
          </a:p>
        </p:txBody>
      </p:sp>
      <p:pic>
        <p:nvPicPr>
          <p:cNvPr id="14" name="Screen FirstRun" descr="First visi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0" y="1828800"/>
            <a:ext cx="1952625" cy="41148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458200" y="6016752"/>
            <a:ext cx="21355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First visit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THE BRIEF · CONSTRAINTS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How the design meets the brief’s constraints</a:t>
            </a:r>
            <a:endParaRPr lang="en-US" sz="2800" dirty="0"/>
          </a:p>
        </p:txBody>
      </p:sp>
      <p:sp>
        <p:nvSpPr>
          <p:cNvPr id="5" name="Note Credible, traceable sources"/>
          <p:cNvSpPr/>
          <p:nvPr/>
        </p:nvSpPr>
        <p:spPr>
          <a:xfrm>
            <a:off x="640080" y="1691640"/>
            <a:ext cx="53035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Credible, traceable sources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Curated sources, a citation on every claim. Pipeline not built yet.</a:t>
            </a:r>
            <a:endParaRPr lang="en-US" sz="1300" dirty="0"/>
          </a:p>
        </p:txBody>
      </p:sp>
      <p:sp>
        <p:nvSpPr>
          <p:cNvPr id="7" name="Note Low bandwidth"/>
          <p:cNvSpPr/>
          <p:nvPr/>
        </p:nvSpPr>
        <p:spPr>
          <a:xfrm>
            <a:off x="6217920" y="1691640"/>
            <a:ext cx="53035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0" y="178308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Low bandwidth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Text and diagrams, no video. Offline shell. Only extracted text is uploaded.</a:t>
            </a:r>
            <a:endParaRPr lang="en-US" sz="1300" dirty="0"/>
          </a:p>
        </p:txBody>
      </p:sp>
      <p:sp>
        <p:nvSpPr>
          <p:cNvPr id="9" name="Note Accessible"/>
          <p:cNvSpPr/>
          <p:nvPr/>
        </p:nvSpPr>
        <p:spPr>
          <a:xfrm>
            <a:off x="640080" y="2788920"/>
            <a:ext cx="53035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288036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Accessible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Narration, large targets, labelled controls.</a:t>
            </a:r>
            <a:endParaRPr lang="en-US" sz="1300" dirty="0"/>
          </a:p>
        </p:txBody>
      </p:sp>
      <p:sp>
        <p:nvSpPr>
          <p:cNvPr id="11" name="Note Personalisation without exclusion"/>
          <p:cNvSpPr/>
          <p:nvPr/>
        </p:nvSpPr>
        <p:spPr>
          <a:xfrm>
            <a:off x="6217920" y="2788920"/>
            <a:ext cx="53035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00800" y="288036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Personalisation without exclusion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Advised start, never forced. Weekly goal.</a:t>
            </a:r>
            <a:endParaRPr lang="en-US" sz="1300" dirty="0"/>
          </a:p>
        </p:txBody>
      </p:sp>
      <p:sp>
        <p:nvSpPr>
          <p:cNvPr id="13" name="Note Privacy"/>
          <p:cNvSpPr/>
          <p:nvPr/>
        </p:nvSpPr>
        <p:spPr>
          <a:xfrm>
            <a:off x="640080" y="3886200"/>
            <a:ext cx="53035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22960" y="39776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Privacy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Profile optional; email and code only.</a:t>
            </a:r>
            <a:endParaRPr lang="en-US" sz="1300" dirty="0"/>
          </a:p>
        </p:txBody>
      </p:sp>
      <p:sp>
        <p:nvSpPr>
          <p:cNvPr id="15" name="Note Multilingual"/>
          <p:cNvSpPr/>
          <p:nvPr/>
        </p:nvSpPr>
        <p:spPr>
          <a:xfrm>
            <a:off x="6217920" y="3886200"/>
            <a:ext cx="53035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400800" y="39776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Multilingual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English now. Pidgin and one local language planned, after native-speaker review.</a:t>
            </a:r>
            <a:endParaRPr lang="en-US" sz="1300" dirty="0"/>
          </a:p>
        </p:txBody>
      </p:sp>
      <p:sp>
        <p:nvSpPr>
          <p:cNvPr id="17" name="Note Local relevance"/>
          <p:cNvSpPr/>
          <p:nvPr/>
        </p:nvSpPr>
        <p:spPr>
          <a:xfrm>
            <a:off x="640080" y="4983480"/>
            <a:ext cx="53035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22960" y="507492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Local relevance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Nigerian technical courses and department course packs.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IMPACT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Impact: hypotheses a pilot would test</a:t>
            </a:r>
            <a:endParaRPr lang="en-US" sz="2800" dirty="0"/>
          </a:p>
        </p:txBody>
      </p:sp>
      <p:sp>
        <p:nvSpPr>
          <p:cNvPr id="5" name="Impact 0"/>
          <p:cNvSpPr/>
          <p:nvPr/>
        </p:nvSpPr>
        <p:spPr>
          <a:xfrm>
            <a:off x="640080" y="1691640"/>
            <a:ext cx="5303520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914400" y="192024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Students finish more</a:t>
            </a:r>
            <a:endParaRPr lang="en-US" sz="20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Measure: Share of decks finished; return rate the following week</a:t>
            </a:r>
            <a:endParaRPr lang="en-US" sz="2000" dirty="0"/>
          </a:p>
        </p:txBody>
      </p:sp>
      <p:sp>
        <p:nvSpPr>
          <p:cNvPr id="7" name="Impact 1"/>
          <p:cNvSpPr/>
          <p:nvPr/>
        </p:nvSpPr>
        <p:spPr>
          <a:xfrm>
            <a:off x="6217920" y="1691640"/>
            <a:ext cx="5303520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92240" y="192024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Confusion gets resolved</a:t>
            </a:r>
            <a:endParaRPr lang="en-US" sz="20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Measure: Share of “I don’t get this” taps followed by a correct quiz answer</a:t>
            </a:r>
            <a:endParaRPr lang="en-US" sz="2000" dirty="0"/>
          </a:p>
        </p:txBody>
      </p:sp>
      <p:sp>
        <p:nvSpPr>
          <p:cNvPr id="9" name="Impact 2"/>
          <p:cNvSpPr/>
          <p:nvPr/>
        </p:nvSpPr>
        <p:spPr>
          <a:xfrm>
            <a:off x="640080" y="3703320"/>
            <a:ext cx="5303520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14400" y="393192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Works on a small data budget</a:t>
            </a:r>
            <a:endParaRPr lang="en-US" sz="20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Measure: Megabytes per finished deck; share of sessions that work offline</a:t>
            </a:r>
            <a:endParaRPr lang="en-US" sz="2000" dirty="0"/>
          </a:p>
        </p:txBody>
      </p:sp>
      <p:sp>
        <p:nvSpPr>
          <p:cNvPr id="11" name="Impact 3"/>
          <p:cNvSpPr/>
          <p:nvPr/>
        </p:nvSpPr>
        <p:spPr>
          <a:xfrm>
            <a:off x="6217920" y="3703320"/>
            <a:ext cx="5303520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92240" y="393192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Lecturers see where a class struggles</a:t>
            </a:r>
            <a:endParaRPr lang="en-US" sz="20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Measure: Course packs published; slides flagged by many students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640080" y="58064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chemeClr val="accent5"/>
                </a:solidFill>
              </a:rPr>
              <a:t>No usage data exists yet. Quiz outcomes, not streaks, should be the headline measure.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MARKETABILITY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Free for students, paid for by a sponsor</a:t>
            </a:r>
            <a:endParaRPr lang="en-US" sz="2800" dirty="0"/>
          </a:p>
        </p:txBody>
      </p:sp>
      <p:sp>
        <p:nvSpPr>
          <p:cNvPr id="5" name="Note Edukoya shut down in early 2025"/>
          <p:cNvSpPr/>
          <p:nvPr/>
        </p:nvSpPr>
        <p:spPr>
          <a:xfrm>
            <a:off x="640080" y="1691640"/>
            <a:ext cx="475488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Edukoya shut down in early 2025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It raised $3.5M, but free users did not convert to paying customers.</a:t>
            </a:r>
            <a:endParaRPr lang="en-US" sz="1300" dirty="0"/>
          </a:p>
        </p:txBody>
      </p:sp>
      <p:sp>
        <p:nvSpPr>
          <p:cNvPr id="7" name="Note Career outcomes sell"/>
          <p:cNvSpPr/>
          <p:nvPr/>
        </p:nvSpPr>
        <p:spPr>
          <a:xfrm>
            <a:off x="640080" y="3017520"/>
            <a:ext cx="475488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310896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Career outcomes sell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Platforms tied to a job or skill do better with learners who see a return.</a:t>
            </a:r>
            <a:endParaRPr lang="en-US" sz="1300" dirty="0"/>
          </a:p>
        </p:txBody>
      </p:sp>
      <p:sp>
        <p:nvSpPr>
          <p:cNvPr id="9" name="Note Gap: tertiary technical courses"/>
          <p:cNvSpPr/>
          <p:nvPr/>
        </p:nvSpPr>
        <p:spPr>
          <a:xfrm>
            <a:off x="640080" y="4343400"/>
            <a:ext cx="475488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43484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Gap: tertiary technical courses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uLesson charges from ₦50,000 a year and serves school level.</a:t>
            </a:r>
            <a:endParaRPr lang="en-US" sz="1300" dirty="0"/>
          </a:p>
        </p:txBody>
      </p:sp>
      <p:sp>
        <p:nvSpPr>
          <p:cNvPr id="11" name="Note Institution or department licence"/>
          <p:cNvSpPr/>
          <p:nvPr/>
        </p:nvSpPr>
        <p:spPr>
          <a:xfrm>
            <a:off x="5669280" y="1691640"/>
            <a:ext cx="585216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852160" y="178308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Institution or department licence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school pays; students use it free. Risk: slow sales cycles.</a:t>
            </a:r>
            <a:endParaRPr lang="en-US" sz="1300" dirty="0"/>
          </a:p>
        </p:txBody>
      </p:sp>
      <p:sp>
        <p:nvSpPr>
          <p:cNvPr id="13" name="Note Sponsor or telco zero-rating"/>
          <p:cNvSpPr/>
          <p:nvPr/>
        </p:nvSpPr>
        <p:spPr>
          <a:xfrm>
            <a:off x="5669280" y="3017520"/>
            <a:ext cx="585216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852160" y="310896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Sponsor or telco zero-rating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partner pays; no data cost to students. Risk: depends on a partner.</a:t>
            </a:r>
            <a:endParaRPr lang="en-US" sz="1300" dirty="0"/>
          </a:p>
        </p:txBody>
      </p:sp>
      <p:sp>
        <p:nvSpPr>
          <p:cNvPr id="15" name="Note Optional paid extras"/>
          <p:cNvSpPr/>
          <p:nvPr/>
        </p:nvSpPr>
        <p:spPr>
          <a:xfrm>
            <a:off x="5669280" y="4343400"/>
            <a:ext cx="585216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852160" y="443484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Optional paid extras</a:t>
            </a:r>
            <a:endParaRPr lang="en-US" sz="13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Exam packs, offline bundles. Risk: low willingness to pay.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640080" y="58521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Start with one or two polytechnic departments and one lecturer each, in one subject, for one term.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1"/>
                </a:solidFill>
              </a:rPr>
              <a:t>STATUS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7772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exists today, and what does not</a:t>
            </a:r>
            <a:endParaRPr lang="en-US" sz="2800" dirty="0"/>
          </a:p>
        </p:txBody>
      </p:sp>
      <p:sp>
        <p:nvSpPr>
          <p:cNvPr id="5" name="Built panel"/>
          <p:cNvSpPr/>
          <p:nvPr/>
        </p:nvSpPr>
        <p:spPr>
          <a:xfrm>
            <a:off x="640080" y="1691640"/>
            <a:ext cx="5303520" cy="4023360"/>
          </a:xfrm>
          <a:prstGeom prst="roundRect">
            <a:avLst>
              <a:gd name="adj" fmla="val 2273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960120" y="18745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Built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960120" y="2468880"/>
            <a:ext cx="4663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Installable phone web app (PWA) with sample content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Three tabs: Learn, Review and Me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Landscape slide player with side pages and narration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Quiz, Review, weekly goal and settings</a:t>
            </a:r>
            <a:endParaRPr lang="en-US" sz="1500" dirty="0"/>
          </a:p>
        </p:txBody>
      </p:sp>
      <p:sp>
        <p:nvSpPr>
          <p:cNvPr id="8" name="Not built yet panel"/>
          <p:cNvSpPr/>
          <p:nvPr/>
        </p:nvSpPr>
        <p:spPr>
          <a:xfrm>
            <a:off x="6217920" y="1691640"/>
            <a:ext cx="5303520" cy="4023360"/>
          </a:xfrm>
          <a:prstGeom prst="roundRect">
            <a:avLst>
              <a:gd name="adj" fmla="val 2273"/>
            </a:avLst>
          </a:prstGeom>
          <a:solidFill>
            <a:schemeClr val="bg2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37960" y="18745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Not built yet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537960" y="2468880"/>
            <a:ext cx="4663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Deck generation from curated sources, with citations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Source checking and expert review of explanations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Upload notes (button only for now)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Accounts, saved progress, lecturer view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Pidgin and local-language versions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965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accent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next  one cited deck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822960" y="2468880"/>
            <a:ext cx="10058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Test it in a real class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822960" y="434340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C9D8EA"/>
                </a:solidFill>
              </a:rPr>
              <a:t>Build one fully cited deck (TCP, networking) and try it with a class before building more.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sual learning app">
  <a:themeElements>
    <a:clrScheme name="Visual learning app">
      <a:dk1>
        <a:srgbClr val="0B1B2B"/>
      </a:dk1>
      <a:lt1>
        <a:srgbClr val="F4F7FB"/>
      </a:lt1>
      <a:dk2>
        <a:srgbClr val="12304F"/>
      </a:dk2>
      <a:lt2>
        <a:srgbClr val="FFFFFF"/>
      </a:lt2>
      <a:accent1>
        <a:srgbClr val="0B7A4B"/>
      </a:accent1>
      <a:accent2>
        <a:srgbClr val="3DDC97"/>
      </a:accent2>
      <a:accent3>
        <a:srgbClr val="12304F"/>
      </a:accent3>
      <a:accent4>
        <a:srgbClr val="5B8DB8"/>
      </a:accent4>
      <a:accent5>
        <a:srgbClr val="566679"/>
      </a:accent5>
      <a:accent6>
        <a:srgbClr val="E7EEF7"/>
      </a:accent6>
      <a:hlink>
        <a:srgbClr val="0B7A4B"/>
      </a:hlink>
      <a:folHlink>
        <a:srgbClr val="566679"/>
      </a:folHlink>
    </a:clrScheme>
    <a:fontScheme name="Visual learning app">
      <a:majorFont>
        <a:latin typeface="So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Learned</dc:title>
  <dc:subject>PptxGenJS Presentation</dc:subject>
  <dc:creator>Tolu</dc:creator>
  <cp:lastModifiedBy>Tolu</cp:lastModifiedBy>
  <cp:revision>1</cp:revision>
  <dcterms:created xsi:type="dcterms:W3CDTF">2026-10-14T22:27:30Z</dcterms:created>
  <dcterms:modified xsi:type="dcterms:W3CDTF">2026-10-14T22:27:30Z</dcterms:modified>
</cp:coreProperties>
</file>